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  <p:sldId id="258" r:id="rId4"/>
    <p:sldId id="285" r:id="rId5"/>
    <p:sldId id="272" r:id="rId6"/>
    <p:sldId id="273" r:id="rId7"/>
    <p:sldId id="275" r:id="rId8"/>
    <p:sldId id="271" r:id="rId9"/>
    <p:sldId id="27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9900CC"/>
    <a:srgbClr val="33CC33"/>
    <a:srgbClr val="FF33CC"/>
    <a:srgbClr val="FFFF00"/>
    <a:srgbClr val="FF3300"/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93" autoAdjust="0"/>
  </p:normalViewPr>
  <p:slideViewPr>
    <p:cSldViewPr>
      <p:cViewPr varScale="1">
        <p:scale>
          <a:sx n="72" d="100"/>
          <a:sy n="72" d="100"/>
        </p:scale>
        <p:origin x="35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BAB7E-3F74-48E5-9651-53168952D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FAD45-710D-4BC2-8F7C-FC6B27C38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38D83-BCC8-4A60-B630-FB9DC59AD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10385-6020-456D-9AD9-B296F0674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72D71-C43C-4F36-B281-CC5CFCC59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0877A-B105-48F2-90F1-7EA429811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043C6-CAE7-49CF-849B-0EF103140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75631-DA6B-4B96-B352-146300F10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BA429-1C4F-4EC0-AD64-72103374D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24FEC-DF35-4151-B2E0-36A84F1F5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1D78-255E-47B2-9E18-54852EA9C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1F7DB-AAD1-4E43-B21A-55D6160AF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F2D808F-B127-4A5C-9C90-5711ED808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/>
          <a:lstStyle/>
          <a:p>
            <a:pPr eaLnBrk="1" hangingPunct="1"/>
            <a:br>
              <a:rPr lang="en-US" sz="4000" b="1" i="1">
                <a:solidFill>
                  <a:srgbClr val="0000FF"/>
                </a:solidFill>
              </a:rPr>
            </a:br>
            <a:endParaRPr lang="en-US" sz="4000" b="1">
              <a:solidFill>
                <a:srgbClr val="FF00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0000FF"/>
                </a:solidFill>
              </a:rPr>
              <a:t>1. Đọc thuộc những câu tục ngữ trong bài :  “Có chí thì nên”.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0000FF"/>
                </a:solidFill>
              </a:rPr>
              <a:t>2. Nêu ý nghĩa của một trong các câu tục ngữ đó.</a:t>
            </a:r>
          </a:p>
        </p:txBody>
      </p:sp>
      <p:pic>
        <p:nvPicPr>
          <p:cNvPr id="2052" name="Picture 10" descr="MCj0441734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86200"/>
            <a:ext cx="4876800" cy="356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1" descr="MCj044172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3962400"/>
            <a:ext cx="5867400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895600" y="1219200"/>
            <a:ext cx="3492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Arial" charset="0"/>
              </a:rPr>
              <a:t>Kiểm tra bài cũ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bachthaibuo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2800" b="1" i="1">
              <a:solidFill>
                <a:srgbClr val="0000F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800" b="1" i="1" u="sng">
                <a:solidFill>
                  <a:srgbClr val="FF0000"/>
                </a:solidFill>
              </a:rPr>
              <a:t>TẬP ĐỌC</a:t>
            </a:r>
          </a:p>
          <a:p>
            <a:pPr algn="ctr" eaLnBrk="1" hangingPunct="1">
              <a:buFontTx/>
              <a:buNone/>
            </a:pPr>
            <a:r>
              <a:rPr lang="en-US" sz="4400" b="1" i="1">
                <a:solidFill>
                  <a:srgbClr val="0000FF"/>
                </a:solidFill>
              </a:rPr>
              <a:t>“Vua tàu thuỷ” Bạch Thái Bưởi</a:t>
            </a:r>
            <a:endParaRPr lang="en-US" sz="3600" b="1">
              <a:solidFill>
                <a:srgbClr val="0000CC"/>
              </a:solidFill>
            </a:endParaRPr>
          </a:p>
          <a:p>
            <a:pPr eaLnBrk="1" hangingPunct="1">
              <a:buFontTx/>
              <a:buNone/>
            </a:pPr>
            <a:endParaRPr lang="en-US" sz="2800" b="1">
              <a:solidFill>
                <a:srgbClr val="FF3300"/>
              </a:solidFill>
            </a:endParaRPr>
          </a:p>
          <a:p>
            <a:pPr eaLnBrk="1" hangingPunct="1">
              <a:buFontTx/>
              <a:buNone/>
            </a:pPr>
            <a:r>
              <a:rPr lang="en-US" sz="2800" b="1">
                <a:solidFill>
                  <a:srgbClr val="FF3300"/>
                </a:solidFill>
              </a:rPr>
              <a:t>Bài chia làm 4 đoạn:</a:t>
            </a:r>
          </a:p>
          <a:p>
            <a:pPr eaLnBrk="1" hangingPunct="1">
              <a:lnSpc>
                <a:spcPct val="140000"/>
              </a:lnSpc>
              <a:buFontTx/>
              <a:buChar char="-"/>
            </a:pPr>
            <a:r>
              <a:rPr lang="en-US" b="1">
                <a:solidFill>
                  <a:srgbClr val="0000CC"/>
                </a:solidFill>
              </a:rPr>
              <a:t>Đoạn 1: Bưởi mồ côi cha…đến cho ăn học.</a:t>
            </a:r>
          </a:p>
          <a:p>
            <a:pPr eaLnBrk="1" hangingPunct="1">
              <a:lnSpc>
                <a:spcPct val="140000"/>
              </a:lnSpc>
              <a:buFontTx/>
              <a:buChar char="-"/>
            </a:pPr>
            <a:r>
              <a:rPr lang="en-US" b="1">
                <a:solidFill>
                  <a:srgbClr val="0000CC"/>
                </a:solidFill>
              </a:rPr>
              <a:t>Đoạn 2: Năm 21 tuổi…đến không nản chí.</a:t>
            </a:r>
          </a:p>
          <a:p>
            <a:pPr eaLnBrk="1" hangingPunct="1">
              <a:lnSpc>
                <a:spcPct val="140000"/>
              </a:lnSpc>
              <a:buFontTx/>
              <a:buChar char="-"/>
            </a:pPr>
            <a:r>
              <a:rPr lang="en-US" b="1">
                <a:solidFill>
                  <a:srgbClr val="0000CC"/>
                </a:solidFill>
              </a:rPr>
              <a:t>Đoạn 3: Bạch Thái Bưởi…đến Trưng Nhị.</a:t>
            </a:r>
          </a:p>
          <a:p>
            <a:pPr eaLnBrk="1" hangingPunct="1">
              <a:lnSpc>
                <a:spcPct val="140000"/>
              </a:lnSpc>
              <a:buFontTx/>
              <a:buChar char="-"/>
            </a:pPr>
            <a:r>
              <a:rPr lang="en-US" b="1">
                <a:solidFill>
                  <a:srgbClr val="0000CC"/>
                </a:solidFill>
              </a:rPr>
              <a:t>Đoạn 4: Chỉ trong mười năm …đến người cùng thời.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>
            <a:extLst>
              <a:ext uri="{FF2B5EF4-FFF2-40B4-BE49-F238E27FC236}">
                <a16:creationId xmlns:a16="http://schemas.microsoft.com/office/drawing/2014/main" id="{12D83D70-19DB-436E-9280-E7EBA6DA6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82296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PHIẾU GIAO VIỆC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 1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: Đọc nối tiếp đoạn trong nhóm, và Sửa lỗi phát âm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 2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: Tìm hiểu nghĩa của từ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 3</a:t>
            </a:r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: Tìm cách ngắt nghỉ câu dài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US" b="1" i="1">
              <a:solidFill>
                <a:srgbClr val="0000FF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b="1" i="1" u="sng">
                <a:solidFill>
                  <a:srgbClr val="FF0000"/>
                </a:solidFill>
              </a:rPr>
              <a:t>TẬP ĐỌC</a:t>
            </a:r>
          </a:p>
          <a:p>
            <a:pPr algn="ctr" eaLnBrk="1" hangingPunct="1">
              <a:buFontTx/>
              <a:buNone/>
            </a:pPr>
            <a:r>
              <a:rPr lang="en-US" sz="4400" b="1" i="1">
                <a:solidFill>
                  <a:srgbClr val="0000FF"/>
                </a:solidFill>
              </a:rPr>
              <a:t>“Vua tàu thuỷ” Bạch Thái Bưởi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819400" y="19812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6600"/>
                </a:solidFill>
                <a:latin typeface="Arial" charset="0"/>
              </a:rPr>
              <a:t>Luyện đọc</a:t>
            </a: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0" y="34290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3300"/>
                </a:solidFill>
                <a:latin typeface="Arial" charset="0"/>
              </a:rPr>
              <a:t> </a:t>
            </a:r>
            <a:endParaRPr lang="en-US" sz="2400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4572000" y="34290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304800" y="2895600"/>
            <a:ext cx="41148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 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</a:rPr>
              <a:t>Bạch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</a:rPr>
              <a:t>Thái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</a:rPr>
              <a:t>Bưởi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 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</a:rPr>
              <a:t>mở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</a:rPr>
              <a:t>công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</a:rPr>
              <a:t>ti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</a:rPr>
              <a:t>vận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</a:rPr>
              <a:t>tải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</a:rPr>
              <a:t>đường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</a:rPr>
              <a:t>thủy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/ 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</a:rPr>
              <a:t>vào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</a:rPr>
              <a:t>lúc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</a:rPr>
              <a:t>những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con 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</a:rPr>
              <a:t>tàu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</a:rPr>
              <a:t>của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</a:rPr>
              <a:t>người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</a:rPr>
              <a:t>Hoa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/  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</a:rPr>
              <a:t>đã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u="sng" dirty="0" err="1">
                <a:solidFill>
                  <a:schemeClr val="accent2"/>
                </a:solidFill>
                <a:latin typeface="Arial" charset="0"/>
              </a:rPr>
              <a:t>độc</a:t>
            </a:r>
            <a:r>
              <a:rPr lang="en-US" sz="3200" u="sng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u="sng" dirty="0" err="1">
                <a:solidFill>
                  <a:schemeClr val="accent2"/>
                </a:solidFill>
                <a:latin typeface="Arial" charset="0"/>
              </a:rPr>
              <a:t>chiếm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</a:rPr>
              <a:t>các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</a:rPr>
              <a:t>đường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</a:rPr>
              <a:t>sông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</a:rPr>
              <a:t>miền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</a:rPr>
              <a:t>Bắc</a:t>
            </a:r>
            <a:r>
              <a:rPr lang="en-US" sz="3200" dirty="0">
                <a:solidFill>
                  <a:schemeClr val="accent2"/>
                </a:solidFill>
                <a:latin typeface="Arial" charset="0"/>
              </a:rPr>
              <a:t>.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4495800" y="2819400"/>
            <a:ext cx="46482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  <a:latin typeface="Arial" charset="0"/>
              </a:rPr>
              <a:t>   Trên mỗi chiếc tàu, ông dán dòng chữ / “Người ta thì đi tàu ta”/ và treo một cái ống/ để khách nào đồng tình với ông/ thì vui lòng bỏ ống tiếp sức cho chủ tàu.</a:t>
            </a:r>
          </a:p>
        </p:txBody>
      </p:sp>
      <p:sp>
        <p:nvSpPr>
          <p:cNvPr id="7176" name="Text Box 11"/>
          <p:cNvSpPr txBox="1">
            <a:spLocks noChangeArrowheads="1"/>
          </p:cNvSpPr>
          <p:nvPr/>
        </p:nvSpPr>
        <p:spPr bwMode="auto">
          <a:xfrm>
            <a:off x="381000" y="57150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177" name="Line 13"/>
          <p:cNvSpPr>
            <a:spLocks noChangeShapeType="1"/>
          </p:cNvSpPr>
          <p:nvPr/>
        </p:nvSpPr>
        <p:spPr bwMode="auto">
          <a:xfrm>
            <a:off x="4433888" y="2895600"/>
            <a:ext cx="0" cy="3581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34290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3300"/>
                </a:solidFill>
                <a:latin typeface="Arial" charset="0"/>
              </a:rPr>
              <a:t> </a:t>
            </a:r>
            <a:endParaRPr lang="en-US" sz="2400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876800" y="3429000"/>
            <a:ext cx="426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304800" y="566678"/>
            <a:ext cx="8534400" cy="59093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1: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Bạch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Thái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Bưởi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mở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công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ty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vận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tải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đường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thủy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vào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thời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điểm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nào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?</a:t>
            </a:r>
          </a:p>
          <a:p>
            <a:pPr algn="just">
              <a:spcBef>
                <a:spcPct val="50000"/>
              </a:spcBef>
            </a:pP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2: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Bạch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Thái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Bưởi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làm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gì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để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cạnh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tranh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với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chủ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tàu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người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nước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ngoài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?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Và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ông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đã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thành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công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như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thế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nào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?</a:t>
            </a:r>
          </a:p>
          <a:p>
            <a:pPr algn="just">
              <a:spcBef>
                <a:spcPct val="50000"/>
              </a:spcBef>
            </a:pP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2: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Em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hiểu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thế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nào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là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“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một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bậc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anh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hùng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kinh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tế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”?</a:t>
            </a:r>
          </a:p>
          <a:p>
            <a:pPr algn="just">
              <a:spcBef>
                <a:spcPct val="50000"/>
              </a:spcBef>
            </a:pP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4: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Nhờ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đâu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mà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Bạch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Thái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Bưởi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thành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Arial" charset="0"/>
              </a:rPr>
              <a:t>công</a:t>
            </a:r>
            <a:r>
              <a:rPr lang="en-US" sz="3600" b="1" dirty="0">
                <a:solidFill>
                  <a:srgbClr val="FF0066"/>
                </a:solidFill>
                <a:latin typeface="Arial" charset="0"/>
              </a:rPr>
              <a:t>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0" y="1219200"/>
            <a:ext cx="9144000" cy="255454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 u="sng" dirty="0" err="1">
                <a:solidFill>
                  <a:srgbClr val="9900CC"/>
                </a:solidFill>
                <a:latin typeface="Arial" charset="0"/>
              </a:rPr>
              <a:t>Nội</a:t>
            </a:r>
            <a:r>
              <a:rPr lang="en-US" sz="4000" b="1" u="sng" dirty="0">
                <a:solidFill>
                  <a:srgbClr val="9900CC"/>
                </a:solidFill>
                <a:latin typeface="Arial" charset="0"/>
              </a:rPr>
              <a:t> dung: </a:t>
            </a:r>
            <a:r>
              <a:rPr lang="en-US" sz="4000" b="1" dirty="0">
                <a:solidFill>
                  <a:srgbClr val="FF0066"/>
                </a:solidFill>
                <a:latin typeface="Arial" charset="0"/>
              </a:rPr>
              <a:t>Ca </a:t>
            </a:r>
            <a:r>
              <a:rPr lang="en-US" sz="4000" b="1" dirty="0" err="1">
                <a:solidFill>
                  <a:srgbClr val="FF0066"/>
                </a:solidFill>
                <a:latin typeface="Arial" charset="0"/>
              </a:rPr>
              <a:t>ngợi</a:t>
            </a:r>
            <a:r>
              <a:rPr lang="en-US" sz="40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Arial" charset="0"/>
              </a:rPr>
              <a:t>Bạch</a:t>
            </a:r>
            <a:r>
              <a:rPr lang="en-US" sz="40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Arial" charset="0"/>
              </a:rPr>
              <a:t>Thái</a:t>
            </a:r>
            <a:r>
              <a:rPr lang="en-US" sz="40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Arial" charset="0"/>
              </a:rPr>
              <a:t>Bưởi</a:t>
            </a:r>
            <a:r>
              <a:rPr lang="en-US" sz="40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Arial" charset="0"/>
              </a:rPr>
              <a:t>giàu</a:t>
            </a:r>
            <a:r>
              <a:rPr lang="en-US" sz="40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Arial" charset="0"/>
              </a:rPr>
              <a:t>nghị</a:t>
            </a:r>
            <a:r>
              <a:rPr lang="en-US" sz="40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Arial" charset="0"/>
              </a:rPr>
              <a:t>lực</a:t>
            </a:r>
            <a:r>
              <a:rPr lang="en-US" sz="4000" b="1" dirty="0">
                <a:solidFill>
                  <a:srgbClr val="FF0066"/>
                </a:solidFill>
                <a:latin typeface="Arial" charset="0"/>
              </a:rPr>
              <a:t>, </a:t>
            </a:r>
            <a:r>
              <a:rPr lang="en-US" sz="4000" b="1" dirty="0" err="1">
                <a:solidFill>
                  <a:srgbClr val="FF0066"/>
                </a:solidFill>
                <a:latin typeface="Arial" charset="0"/>
              </a:rPr>
              <a:t>có</a:t>
            </a:r>
            <a:r>
              <a:rPr lang="en-US" sz="4000" b="1" dirty="0">
                <a:solidFill>
                  <a:srgbClr val="FF0066"/>
                </a:solidFill>
                <a:latin typeface="Arial" charset="0"/>
              </a:rPr>
              <a:t> ý </a:t>
            </a:r>
            <a:r>
              <a:rPr lang="en-US" sz="4000" b="1" dirty="0" err="1">
                <a:solidFill>
                  <a:srgbClr val="FF0066"/>
                </a:solidFill>
                <a:latin typeface="Arial" charset="0"/>
              </a:rPr>
              <a:t>chí</a:t>
            </a:r>
            <a:r>
              <a:rPr lang="en-US" sz="40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Arial" charset="0"/>
              </a:rPr>
              <a:t>vươn</a:t>
            </a:r>
            <a:r>
              <a:rPr lang="en-US" sz="40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Arial" charset="0"/>
              </a:rPr>
              <a:t>lên</a:t>
            </a:r>
            <a:r>
              <a:rPr lang="en-US" sz="40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Arial" charset="0"/>
              </a:rPr>
              <a:t>và</a:t>
            </a:r>
            <a:r>
              <a:rPr lang="en-US" sz="4000" b="1" dirty="0">
                <a:latin typeface="Arial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Arial" charset="0"/>
              </a:rPr>
              <a:t>đã</a:t>
            </a:r>
            <a:r>
              <a:rPr lang="en-US" sz="40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Arial" charset="0"/>
              </a:rPr>
              <a:t>trở</a:t>
            </a:r>
            <a:r>
              <a:rPr lang="en-US" sz="40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Arial" charset="0"/>
              </a:rPr>
              <a:t>thành</a:t>
            </a:r>
            <a:r>
              <a:rPr lang="en-US" sz="40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Arial" charset="0"/>
              </a:rPr>
              <a:t>một</a:t>
            </a:r>
            <a:r>
              <a:rPr lang="en-US" sz="40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Arial" charset="0"/>
              </a:rPr>
              <a:t>nhà</a:t>
            </a:r>
            <a:r>
              <a:rPr lang="en-US" sz="40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Arial" charset="0"/>
              </a:rPr>
              <a:t>kinh</a:t>
            </a:r>
            <a:r>
              <a:rPr lang="en-US" sz="40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Arial" charset="0"/>
              </a:rPr>
              <a:t>doanh</a:t>
            </a:r>
            <a:r>
              <a:rPr lang="en-US" sz="40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Arial" charset="0"/>
              </a:rPr>
              <a:t>tên</a:t>
            </a:r>
            <a:r>
              <a:rPr lang="en-US" sz="40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Arial" charset="0"/>
              </a:rPr>
              <a:t>tuổi</a:t>
            </a:r>
            <a:r>
              <a:rPr lang="en-US" sz="40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Arial" charset="0"/>
              </a:rPr>
              <a:t>lừng</a:t>
            </a:r>
            <a:r>
              <a:rPr lang="en-US" sz="40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Arial" charset="0"/>
              </a:rPr>
              <a:t>lẫy</a:t>
            </a:r>
            <a:r>
              <a:rPr lang="en-US" sz="4000" b="1" dirty="0">
                <a:solidFill>
                  <a:srgbClr val="FF0066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3600" dirty="0"/>
              <a:t>		</a:t>
            </a:r>
            <a:r>
              <a:rPr lang="en-US" sz="3600" b="1" dirty="0" err="1">
                <a:solidFill>
                  <a:srgbClr val="0000FF"/>
                </a:solidFill>
              </a:rPr>
              <a:t>Bưởi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mồ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côi</a:t>
            </a:r>
            <a:r>
              <a:rPr lang="en-US" sz="3600" b="1" dirty="0">
                <a:solidFill>
                  <a:srgbClr val="0000FF"/>
                </a:solidFill>
              </a:rPr>
              <a:t> cha </a:t>
            </a:r>
            <a:r>
              <a:rPr lang="en-US" sz="3600" b="1" dirty="0" err="1">
                <a:solidFill>
                  <a:srgbClr val="0000FF"/>
                </a:solidFill>
              </a:rPr>
              <a:t>từ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nhỏ</a:t>
            </a:r>
            <a:r>
              <a:rPr lang="en-US" sz="3600" b="1" dirty="0">
                <a:solidFill>
                  <a:srgbClr val="0000FF"/>
                </a:solidFill>
              </a:rPr>
              <a:t>, </a:t>
            </a:r>
            <a:r>
              <a:rPr lang="en-US" sz="3600" b="1" dirty="0" err="1">
                <a:solidFill>
                  <a:srgbClr val="0000FF"/>
                </a:solidFill>
              </a:rPr>
              <a:t>phải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theo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mẹ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quẩy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gánh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hàng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rong</a:t>
            </a:r>
            <a:r>
              <a:rPr lang="en-US" sz="3600" b="1" dirty="0">
                <a:solidFill>
                  <a:srgbClr val="0000FF"/>
                </a:solidFill>
              </a:rPr>
              <a:t>. </a:t>
            </a:r>
            <a:r>
              <a:rPr lang="en-US" sz="3600" b="1" dirty="0" err="1">
                <a:solidFill>
                  <a:srgbClr val="0000FF"/>
                </a:solidFill>
              </a:rPr>
              <a:t>Thấy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em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khôi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ngô</a:t>
            </a:r>
            <a:r>
              <a:rPr lang="en-US" sz="3600" b="1" dirty="0">
                <a:solidFill>
                  <a:srgbClr val="0000FF"/>
                </a:solidFill>
              </a:rPr>
              <a:t>, </a:t>
            </a:r>
            <a:r>
              <a:rPr lang="en-US" sz="3600" b="1" dirty="0" err="1">
                <a:solidFill>
                  <a:srgbClr val="0000FF"/>
                </a:solidFill>
              </a:rPr>
              <a:t>nhà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họ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bạch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nhận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làm</a:t>
            </a:r>
            <a:r>
              <a:rPr lang="en-US" sz="3600" b="1" dirty="0">
                <a:solidFill>
                  <a:srgbClr val="0000FF"/>
                </a:solidFill>
              </a:rPr>
              <a:t> con </a:t>
            </a:r>
            <a:r>
              <a:rPr lang="en-US" sz="3600" b="1" dirty="0" err="1">
                <a:solidFill>
                  <a:srgbClr val="0000FF"/>
                </a:solidFill>
              </a:rPr>
              <a:t>nuôi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và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ăn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học</a:t>
            </a:r>
            <a:r>
              <a:rPr lang="en-US" sz="3600" b="1" dirty="0">
                <a:solidFill>
                  <a:srgbClr val="0000FF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3600" b="1" dirty="0">
                <a:solidFill>
                  <a:srgbClr val="0000FF"/>
                </a:solidFill>
              </a:rPr>
              <a:t>		</a:t>
            </a:r>
            <a:r>
              <a:rPr lang="en-US" sz="3600" b="1" dirty="0" err="1">
                <a:solidFill>
                  <a:srgbClr val="0000FF"/>
                </a:solidFill>
              </a:rPr>
              <a:t>Năm</a:t>
            </a:r>
            <a:r>
              <a:rPr lang="en-US" sz="3600" b="1" dirty="0">
                <a:solidFill>
                  <a:srgbClr val="0000FF"/>
                </a:solidFill>
              </a:rPr>
              <a:t> 21 </a:t>
            </a:r>
            <a:r>
              <a:rPr lang="en-US" sz="3600" b="1" dirty="0" err="1">
                <a:solidFill>
                  <a:srgbClr val="0000FF"/>
                </a:solidFill>
              </a:rPr>
              <a:t>tuổi</a:t>
            </a:r>
            <a:r>
              <a:rPr lang="en-US" sz="3600" b="1" dirty="0">
                <a:solidFill>
                  <a:srgbClr val="0000FF"/>
                </a:solidFill>
              </a:rPr>
              <a:t>, </a:t>
            </a:r>
            <a:r>
              <a:rPr lang="en-US" sz="3600" b="1" dirty="0" err="1">
                <a:solidFill>
                  <a:srgbClr val="0000FF"/>
                </a:solidFill>
              </a:rPr>
              <a:t>Bạch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Thái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Bưởi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làm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thư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kí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cho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một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hãng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buôn</a:t>
            </a:r>
            <a:r>
              <a:rPr lang="en-US" sz="3600" b="1" dirty="0">
                <a:solidFill>
                  <a:srgbClr val="0000FF"/>
                </a:solidFill>
              </a:rPr>
              <a:t>. </a:t>
            </a:r>
            <a:r>
              <a:rPr lang="en-US" sz="3600" b="1" dirty="0" err="1">
                <a:solidFill>
                  <a:srgbClr val="0000FF"/>
                </a:solidFill>
              </a:rPr>
              <a:t>Chẳng</a:t>
            </a:r>
            <a:r>
              <a:rPr lang="en-US" sz="3600" b="1" dirty="0">
                <a:solidFill>
                  <a:srgbClr val="0000FF"/>
                </a:solidFill>
              </a:rPr>
              <a:t> bao </a:t>
            </a:r>
            <a:r>
              <a:rPr lang="en-US" sz="3600" b="1" dirty="0" err="1">
                <a:solidFill>
                  <a:srgbClr val="0000FF"/>
                </a:solidFill>
              </a:rPr>
              <a:t>lâu</a:t>
            </a:r>
            <a:r>
              <a:rPr lang="en-US" sz="3600" b="1" dirty="0">
                <a:solidFill>
                  <a:srgbClr val="0000FF"/>
                </a:solidFill>
              </a:rPr>
              <a:t>, </a:t>
            </a:r>
            <a:r>
              <a:rPr lang="en-US" sz="3600" b="1" dirty="0" err="1">
                <a:solidFill>
                  <a:srgbClr val="0000FF"/>
                </a:solidFill>
              </a:rPr>
              <a:t>anh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đứng</a:t>
            </a:r>
            <a:r>
              <a:rPr lang="en-US" sz="3600" b="1" dirty="0">
                <a:solidFill>
                  <a:srgbClr val="0000FF"/>
                </a:solidFill>
              </a:rPr>
              <a:t> ra </a:t>
            </a:r>
            <a:r>
              <a:rPr lang="en-US" sz="3600" b="1" dirty="0" err="1">
                <a:solidFill>
                  <a:srgbClr val="0000FF"/>
                </a:solidFill>
              </a:rPr>
              <a:t>kinh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doanh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độc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lập</a:t>
            </a:r>
            <a:r>
              <a:rPr lang="en-US" sz="3600" b="1" dirty="0">
                <a:solidFill>
                  <a:srgbClr val="0000FF"/>
                </a:solidFill>
              </a:rPr>
              <a:t>, </a:t>
            </a:r>
            <a:r>
              <a:rPr lang="en-US" sz="3600" b="1" dirty="0" err="1">
                <a:solidFill>
                  <a:srgbClr val="0000FF"/>
                </a:solidFill>
              </a:rPr>
              <a:t>Trải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đủ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mọi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nghề</a:t>
            </a:r>
            <a:r>
              <a:rPr lang="en-US" sz="3600" b="1" dirty="0">
                <a:solidFill>
                  <a:srgbClr val="0000FF"/>
                </a:solidFill>
              </a:rPr>
              <a:t>: </a:t>
            </a:r>
            <a:r>
              <a:rPr lang="en-US" sz="3600" b="1" dirty="0" err="1">
                <a:solidFill>
                  <a:srgbClr val="0000FF"/>
                </a:solidFill>
              </a:rPr>
              <a:t>buôn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gỗ</a:t>
            </a:r>
            <a:r>
              <a:rPr lang="en-US" sz="3600" b="1" dirty="0">
                <a:solidFill>
                  <a:srgbClr val="0000FF"/>
                </a:solidFill>
              </a:rPr>
              <a:t>, </a:t>
            </a:r>
            <a:r>
              <a:rPr lang="en-US" sz="3600" b="1" dirty="0" err="1">
                <a:solidFill>
                  <a:srgbClr val="0000FF"/>
                </a:solidFill>
              </a:rPr>
              <a:t>buôn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ngô</a:t>
            </a:r>
            <a:r>
              <a:rPr lang="en-US" sz="3600" b="1" dirty="0">
                <a:solidFill>
                  <a:srgbClr val="0000FF"/>
                </a:solidFill>
              </a:rPr>
              <a:t>, </a:t>
            </a:r>
            <a:r>
              <a:rPr lang="en-US" sz="3600" b="1" dirty="0" err="1">
                <a:solidFill>
                  <a:srgbClr val="0000FF"/>
                </a:solidFill>
              </a:rPr>
              <a:t>mở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hiệu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cầm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đồ</a:t>
            </a:r>
            <a:r>
              <a:rPr lang="en-US" sz="3600" b="1" dirty="0">
                <a:solidFill>
                  <a:srgbClr val="0000FF"/>
                </a:solidFill>
              </a:rPr>
              <a:t>, </a:t>
            </a:r>
            <a:r>
              <a:rPr lang="en-US" sz="3600" b="1" dirty="0" err="1">
                <a:solidFill>
                  <a:srgbClr val="0000FF"/>
                </a:solidFill>
              </a:rPr>
              <a:t>lập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nhà</a:t>
            </a:r>
            <a:r>
              <a:rPr lang="en-US" sz="3600" b="1" dirty="0">
                <a:solidFill>
                  <a:srgbClr val="0000FF"/>
                </a:solidFill>
              </a:rPr>
              <a:t> in, </a:t>
            </a:r>
            <a:r>
              <a:rPr lang="en-US" sz="3600" b="1" dirty="0" err="1">
                <a:solidFill>
                  <a:srgbClr val="0000FF"/>
                </a:solidFill>
              </a:rPr>
              <a:t>khai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thác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mỏ</a:t>
            </a:r>
            <a:r>
              <a:rPr lang="en-US" sz="3600" b="1" dirty="0">
                <a:solidFill>
                  <a:srgbClr val="0000FF"/>
                </a:solidFill>
              </a:rPr>
              <a:t>,…</a:t>
            </a:r>
            <a:r>
              <a:rPr lang="en-US" sz="3600" b="1" dirty="0" err="1">
                <a:solidFill>
                  <a:srgbClr val="0000FF"/>
                </a:solidFill>
              </a:rPr>
              <a:t>Có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lúc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trắng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tay,Bưởi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vẫn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không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nản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chí</a:t>
            </a:r>
            <a:r>
              <a:rPr lang="en-US" sz="36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2438400" y="533400"/>
            <a:ext cx="1524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8153400" y="1143000"/>
            <a:ext cx="990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457200" y="1676400"/>
            <a:ext cx="838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>
            <a:off x="1524000" y="4495800"/>
            <a:ext cx="2819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>
            <a:off x="3352800" y="5638800"/>
            <a:ext cx="1905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>
            <a:off x="7772400" y="5638800"/>
            <a:ext cx="1371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>
            <a:off x="457200" y="6172200"/>
            <a:ext cx="1600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9" grpId="0" animBg="1"/>
      <p:bldP spid="47120" grpId="0" animBg="1"/>
      <p:bldP spid="47121" grpId="0" animBg="1"/>
      <p:bldP spid="47122" grpId="0" animBg="1"/>
      <p:bldP spid="47123" grpId="0" animBg="1"/>
      <p:bldP spid="47125" grpId="0" animBg="1"/>
      <p:bldP spid="471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371600"/>
            <a:ext cx="960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6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1219200" y="2971800"/>
            <a:ext cx="67818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THI ĐỌC DIỄN CẢM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85800" y="228600"/>
            <a:ext cx="7924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200" b="1" i="1">
              <a:solidFill>
                <a:srgbClr val="0000FF"/>
              </a:solidFill>
              <a:latin typeface="Arial" charset="0"/>
            </a:endParaRPr>
          </a:p>
          <a:p>
            <a:pPr algn="ctr"/>
            <a:endParaRPr lang="en-US" sz="1400" b="1" i="1" u="sng">
              <a:solidFill>
                <a:srgbClr val="FF0000"/>
              </a:solidFill>
              <a:latin typeface="Arial" charset="0"/>
            </a:endParaRPr>
          </a:p>
          <a:p>
            <a:pPr algn="ctr"/>
            <a:r>
              <a:rPr lang="en-US" sz="3200" b="1" i="1" u="sng">
                <a:solidFill>
                  <a:srgbClr val="FF0000"/>
                </a:solidFill>
                <a:latin typeface="Arial" charset="0"/>
              </a:rPr>
              <a:t>TẬP ĐỌC</a:t>
            </a:r>
          </a:p>
          <a:p>
            <a:pPr algn="ctr"/>
            <a:endParaRPr lang="en-US" sz="1400" b="1" i="1" u="sng">
              <a:solidFill>
                <a:srgbClr val="FF0000"/>
              </a:solidFill>
              <a:latin typeface="Arial" charset="0"/>
            </a:endParaRPr>
          </a:p>
          <a:p>
            <a:pPr algn="ctr"/>
            <a:r>
              <a:rPr lang="en-US" sz="4400" b="1" i="1">
                <a:solidFill>
                  <a:srgbClr val="0000FF"/>
                </a:solidFill>
                <a:latin typeface="Arial" charset="0"/>
              </a:rPr>
              <a:t>“Vua tàu thuỷ” Bạch Thái Bưởi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</TotalTime>
  <Words>438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Default Design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Phong Y te TX Tu Son -Bac Ninh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Uyen Hoang</dc:creator>
  <cp:lastModifiedBy>Ngoc Huyen Tran Thi</cp:lastModifiedBy>
  <cp:revision>63</cp:revision>
  <dcterms:created xsi:type="dcterms:W3CDTF">2009-07-21T00:25:00Z</dcterms:created>
  <dcterms:modified xsi:type="dcterms:W3CDTF">2020-11-23T02:58:40Z</dcterms:modified>
</cp:coreProperties>
</file>